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56" r:id="rId4"/>
    <p:sldId id="264" r:id="rId5"/>
    <p:sldId id="326" r:id="rId6"/>
    <p:sldId id="327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26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597"/>
    <a:srgbClr val="F8B2A3"/>
    <a:srgbClr val="F5DDCB"/>
    <a:srgbClr val="F9B4A1"/>
    <a:srgbClr val="FDBD3D"/>
    <a:srgbClr val="A4B4EA"/>
    <a:srgbClr val="98DFBB"/>
    <a:srgbClr val="9AD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1311" autoAdjust="0"/>
  </p:normalViewPr>
  <p:slideViewPr>
    <p:cSldViewPr>
      <p:cViewPr varScale="1">
        <p:scale>
          <a:sx n="137" d="100"/>
          <a:sy n="137" d="100"/>
        </p:scale>
        <p:origin x="738" y="10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이미지에 대한 식별모델의 평가함수를 계산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Fake_img</a:t>
            </a:r>
            <a:r>
              <a:rPr lang="en-US" altLang="ko-KR" dirty="0"/>
              <a:t> -&gt; </a:t>
            </a:r>
            <a:r>
              <a:rPr lang="ko-KR" altLang="en-US" dirty="0" err="1"/>
              <a:t>파이토치에는</a:t>
            </a:r>
            <a:r>
              <a:rPr lang="ko-KR" altLang="en-US" dirty="0"/>
              <a:t> 동일 </a:t>
            </a:r>
            <a:r>
              <a:rPr lang="ko-KR" altLang="en-US" dirty="0" err="1"/>
              <a:t>텐서를</a:t>
            </a:r>
            <a:r>
              <a:rPr lang="ko-KR" altLang="en-US" dirty="0"/>
              <a:t> 포함한 계산 그래프에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backward</a:t>
            </a:r>
            <a:r>
              <a:rPr lang="ko-KR" altLang="en-US" dirty="0"/>
              <a:t>를 할 수 없어 저장된 </a:t>
            </a:r>
            <a:r>
              <a:rPr lang="ko-KR" altLang="en-US" dirty="0" err="1"/>
              <a:t>텐서를</a:t>
            </a:r>
            <a:r>
              <a:rPr lang="ko-KR" altLang="en-US" dirty="0"/>
              <a:t> 사용해서 불필요한 계산 생략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Fake_out</a:t>
            </a:r>
            <a:r>
              <a:rPr lang="en-US" altLang="ko-KR" dirty="0"/>
              <a:t> -&gt; </a:t>
            </a:r>
            <a:r>
              <a:rPr lang="ko-KR" altLang="en-US" dirty="0"/>
              <a:t>가짜 이미지에 대한 식별모델의 평가함수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마지막엔 식별모델의 </a:t>
            </a:r>
            <a:r>
              <a:rPr lang="ko-KR" altLang="en-US" dirty="0" err="1"/>
              <a:t>미분게산과</a:t>
            </a:r>
            <a:r>
              <a:rPr lang="ko-KR" altLang="en-US" dirty="0"/>
              <a:t> 파라미터 갱신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29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r>
              <a:rPr lang="ko-KR" altLang="en-US" dirty="0"/>
              <a:t>의 훈련</a:t>
            </a:r>
            <a:endParaRPr lang="en-US" altLang="ko-KR" dirty="0"/>
          </a:p>
          <a:p>
            <a:r>
              <a:rPr lang="en-US" altLang="ko-KR" dirty="0" err="1"/>
              <a:t>Torch.save</a:t>
            </a:r>
            <a:r>
              <a:rPr lang="en-US" altLang="ko-KR" dirty="0"/>
              <a:t> </a:t>
            </a:r>
            <a:r>
              <a:rPr lang="ko-KR" altLang="en-US" dirty="0"/>
              <a:t>는 신경망의 파라미터를 디스크에 저장하기 위한 것 </a:t>
            </a:r>
            <a:r>
              <a:rPr lang="en-US" altLang="ko-KR" dirty="0"/>
              <a:t>-&gt; </a:t>
            </a:r>
            <a:r>
              <a:rPr lang="ko-KR" altLang="en-US" dirty="0"/>
              <a:t>추후 다음 세미나에서 자세하게 설명할 예정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 저장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모니터링용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로부터 생성한 이미지 저장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6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번</a:t>
            </a:r>
            <a:endParaRPr lang="en-US" altLang="ko-KR" dirty="0"/>
          </a:p>
          <a:p>
            <a:r>
              <a:rPr lang="en-US" altLang="ko-KR" dirty="0"/>
              <a:t>40</a:t>
            </a:r>
          </a:p>
          <a:p>
            <a:r>
              <a:rPr lang="en-US" altLang="ko-KR" dirty="0"/>
              <a:t>290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2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7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36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70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7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endParaRPr lang="en-US" altLang="ko-KR" dirty="0"/>
          </a:p>
          <a:p>
            <a:r>
              <a:rPr lang="ko-KR" altLang="en-US" dirty="0"/>
              <a:t>단순한 네트워크에서는 버그와 실수의 확인이 더 쉽고 간단하다</a:t>
            </a:r>
            <a:endParaRPr lang="en-US" altLang="ko-KR" dirty="0"/>
          </a:p>
          <a:p>
            <a:r>
              <a:rPr lang="ko-KR" altLang="en-US" dirty="0"/>
              <a:t>하지만 복잡한 네트워크를 </a:t>
            </a:r>
            <a:r>
              <a:rPr lang="ko-KR" altLang="en-US" dirty="0" err="1"/>
              <a:t>짜게될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어려울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텐서플로우는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r>
              <a:rPr lang="ko-KR" altLang="en-US" dirty="0"/>
              <a:t>에 사용 가능한 모든 메모리를 예약하기 때문에 </a:t>
            </a:r>
            <a:r>
              <a:rPr lang="ko-KR" altLang="en-US" dirty="0" err="1"/>
              <a:t>사용중이</a:t>
            </a:r>
            <a:r>
              <a:rPr lang="ko-KR" altLang="en-US" dirty="0"/>
              <a:t> 아니더라도 동일한 </a:t>
            </a:r>
            <a:r>
              <a:rPr lang="en-US" altLang="ko-KR" dirty="0"/>
              <a:t>GPU</a:t>
            </a:r>
            <a:r>
              <a:rPr lang="ko-KR" altLang="en-US" dirty="0"/>
              <a:t>에서 다른 프로세스를 실행할 수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파이토치</a:t>
            </a:r>
            <a:endParaRPr lang="en-US" altLang="ko-KR" dirty="0"/>
          </a:p>
          <a:p>
            <a:r>
              <a:rPr lang="ko-KR" altLang="en-US" dirty="0" err="1"/>
              <a:t>파이토치는</a:t>
            </a:r>
            <a:r>
              <a:rPr lang="ko-KR" altLang="en-US" dirty="0"/>
              <a:t> 본래 코드가 길어서 단순한 네트워크에는 </a:t>
            </a:r>
            <a:r>
              <a:rPr lang="ko-KR" altLang="en-US" dirty="0" err="1"/>
              <a:t>텐서플로우가</a:t>
            </a:r>
            <a:r>
              <a:rPr lang="ko-KR" altLang="en-US" dirty="0"/>
              <a:t> 더 낫지만</a:t>
            </a:r>
            <a:r>
              <a:rPr lang="en-US" altLang="ko-KR" dirty="0"/>
              <a:t>, </a:t>
            </a:r>
            <a:r>
              <a:rPr lang="ko-KR" altLang="en-US" dirty="0"/>
              <a:t>정교하고 복잡한 네트워크에서는 </a:t>
            </a:r>
            <a:r>
              <a:rPr lang="ko-KR" altLang="en-US" dirty="0" err="1"/>
              <a:t>파이토치가</a:t>
            </a:r>
            <a:r>
              <a:rPr lang="ko-KR" altLang="en-US" dirty="0"/>
              <a:t> 더 낫다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안정성과 신뢰성은 </a:t>
            </a:r>
            <a:r>
              <a:rPr lang="ko-KR" altLang="en-US" dirty="0" err="1"/>
              <a:t>텐서플로</a:t>
            </a:r>
            <a:r>
              <a:rPr lang="en-US" altLang="ko-KR" dirty="0"/>
              <a:t>, </a:t>
            </a:r>
            <a:r>
              <a:rPr lang="ko-KR" altLang="en-US" dirty="0"/>
              <a:t>유연성과 자유성은 </a:t>
            </a:r>
            <a:r>
              <a:rPr lang="ko-KR" altLang="en-US" dirty="0" err="1"/>
              <a:t>파이토치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5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Generative Adversarial Network</a:t>
            </a:r>
            <a:r>
              <a:rPr lang="ko-KR" altLang="en-US" dirty="0"/>
              <a:t>의 준말로 일반적인 신경망 학습과 달리 생성모델과 식별 모델을 사용해 상호간 학습을 진행</a:t>
            </a:r>
            <a:r>
              <a:rPr lang="en-US" altLang="ko-KR" dirty="0"/>
              <a:t>. G</a:t>
            </a:r>
            <a:r>
              <a:rPr lang="ko-KR" altLang="en-US" dirty="0"/>
              <a:t>는 </a:t>
            </a:r>
            <a:r>
              <a:rPr lang="en-US" altLang="ko-KR" dirty="0"/>
              <a:t>k</a:t>
            </a:r>
            <a:r>
              <a:rPr lang="ko-KR" altLang="en-US" dirty="0"/>
              <a:t>차원의 잠재적 특이벡터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노이즈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입력값으로</a:t>
            </a:r>
            <a:r>
              <a:rPr lang="ko-KR" altLang="en-US" dirty="0"/>
              <a:t> 받아 대상과 동일 형식의 데이터를 생성하는 신경망</a:t>
            </a:r>
            <a:r>
              <a:rPr lang="en-US" altLang="ko-KR" dirty="0"/>
              <a:t>. D</a:t>
            </a:r>
            <a:r>
              <a:rPr lang="ko-KR" altLang="en-US" dirty="0"/>
              <a:t>는 대상 데이터를 </a:t>
            </a:r>
            <a:r>
              <a:rPr lang="ko-KR" altLang="en-US" dirty="0" err="1"/>
              <a:t>입력값으로</a:t>
            </a:r>
            <a:r>
              <a:rPr lang="ko-KR" altLang="en-US" dirty="0"/>
              <a:t> 받아 진위를 식별하는 신경망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0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학습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5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논문을 기반으로 </a:t>
            </a:r>
            <a:r>
              <a:rPr lang="en-US" altLang="ko-KR" dirty="0"/>
              <a:t>DCGAN </a:t>
            </a:r>
            <a:r>
              <a:rPr lang="ko-KR" altLang="en-US" dirty="0"/>
              <a:t>구현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3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in_size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stride – 2 * padding + </a:t>
            </a:r>
            <a:r>
              <a:rPr lang="en-US" altLang="ko-KR" dirty="0" err="1"/>
              <a:t>kernel_size</a:t>
            </a:r>
            <a:r>
              <a:rPr lang="en-US" altLang="ko-KR" dirty="0"/>
              <a:t> + </a:t>
            </a:r>
            <a:r>
              <a:rPr lang="en-US" altLang="ko-KR" dirty="0" err="1"/>
              <a:t>output_padding</a:t>
            </a:r>
            <a:r>
              <a:rPr lang="en-US" altLang="ko-KR" dirty="0"/>
              <a:t>(0 default) = </a:t>
            </a:r>
            <a:r>
              <a:rPr lang="en-US" altLang="ko-KR" dirty="0" err="1"/>
              <a:t>output_size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inplace</a:t>
            </a:r>
            <a:r>
              <a:rPr lang="en-US" altLang="ko-KR" dirty="0"/>
              <a:t> </a:t>
            </a:r>
            <a:r>
              <a:rPr lang="ko-KR" altLang="en-US" dirty="0"/>
              <a:t>하면 </a:t>
            </a:r>
            <a:r>
              <a:rPr lang="en-US" altLang="ko-KR" dirty="0"/>
              <a:t>input</a:t>
            </a:r>
            <a:r>
              <a:rPr lang="ko-KR" altLang="en-US" dirty="0"/>
              <a:t>으로 들어온 것 자체를 수정하겠다는 뜻</a:t>
            </a:r>
            <a:r>
              <a:rPr lang="en-US" altLang="ko-KR" dirty="0"/>
              <a:t>. </a:t>
            </a:r>
            <a:r>
              <a:rPr lang="ko-KR" altLang="en-US" dirty="0"/>
              <a:t>메모리 </a:t>
            </a:r>
            <a:r>
              <a:rPr lang="en-US" altLang="ko-KR" dirty="0"/>
              <a:t>usage</a:t>
            </a:r>
            <a:r>
              <a:rPr lang="ko-KR" altLang="en-US" dirty="0"/>
              <a:t>가 좀 좋아짐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9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식별 모델 </a:t>
            </a:r>
            <a:endParaRPr lang="en-US" altLang="ko-KR" dirty="0"/>
          </a:p>
          <a:p>
            <a:r>
              <a:rPr lang="en-US" altLang="ko-KR" dirty="0"/>
              <a:t>Conv2d</a:t>
            </a:r>
            <a:r>
              <a:rPr lang="ko-KR" altLang="en-US" dirty="0"/>
              <a:t>는 입 출력 모두 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en-US" altLang="ko-KR" dirty="0"/>
              <a:t>, channel, height, width)</a:t>
            </a:r>
          </a:p>
          <a:p>
            <a:r>
              <a:rPr lang="ko-KR" altLang="en-US" dirty="0"/>
              <a:t>최종적으로 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en-US" altLang="ko-KR" dirty="0"/>
              <a:t>, 1, 1, 1)</a:t>
            </a:r>
            <a:r>
              <a:rPr lang="ko-KR" altLang="en-US" dirty="0"/>
              <a:t>이 되므로 </a:t>
            </a:r>
            <a:r>
              <a:rPr lang="en-US" altLang="ko-KR" dirty="0"/>
              <a:t>squeeze(</a:t>
            </a:r>
            <a:r>
              <a:rPr lang="ko-KR" altLang="en-US" dirty="0"/>
              <a:t>차원을 바꾸는 것</a:t>
            </a:r>
            <a:r>
              <a:rPr lang="en-US" altLang="ko-KR" dirty="0"/>
              <a:t>)</a:t>
            </a:r>
            <a:r>
              <a:rPr lang="ko-KR" altLang="en-US" dirty="0"/>
              <a:t>를 통해 불필요한 차원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43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훈련 함수 작성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Adam</a:t>
            </a:r>
            <a:r>
              <a:rPr lang="ko-KR" altLang="en-US" dirty="0"/>
              <a:t>의 파라미터는 원 논문에서 제안하는 값이다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크로스 엔트로피를 계산하기 위해 보조변수 </a:t>
            </a:r>
            <a:r>
              <a:rPr lang="en-US" altLang="ko-KR" dirty="0" err="1"/>
              <a:t>ones,zeros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모니터링용 </a:t>
            </a:r>
            <a:r>
              <a:rPr lang="en-US" altLang="ko-KR" dirty="0" err="1"/>
              <a:t>fixed_z</a:t>
            </a:r>
            <a:r>
              <a:rPr lang="en-US" altLang="ko-KR" dirty="0"/>
              <a:t> -&gt; </a:t>
            </a:r>
            <a:r>
              <a:rPr lang="ko-KR" altLang="en-US" dirty="0"/>
              <a:t>훈련이 진행됨에 따라 어떤 이미지가 만들어지는지 확인하는 것</a:t>
            </a:r>
            <a:r>
              <a:rPr lang="en-US" altLang="ko-KR" dirty="0"/>
              <a:t>, </a:t>
            </a:r>
            <a:r>
              <a:rPr lang="ko-KR" altLang="en-US" dirty="0"/>
              <a:t>실제 훈련 함수는 다음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5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훈련 함수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 모델</a:t>
            </a:r>
            <a:r>
              <a:rPr lang="en-US" altLang="ko-KR" dirty="0"/>
              <a:t>, </a:t>
            </a:r>
            <a:r>
              <a:rPr lang="ko-KR" altLang="en-US" dirty="0"/>
              <a:t>식별모델 목적 함수 추적용 리스트 </a:t>
            </a:r>
            <a:r>
              <a:rPr lang="en-US" altLang="ko-KR" dirty="0" err="1"/>
              <a:t>log_loss_g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</a:p>
          <a:p>
            <a:endParaRPr lang="en-US" altLang="ko-KR" dirty="0"/>
          </a:p>
          <a:p>
            <a:r>
              <a:rPr lang="en-US" altLang="ko-KR" dirty="0" err="1"/>
              <a:t>Real_img</a:t>
            </a:r>
            <a:r>
              <a:rPr lang="en-US" altLang="ko-KR" dirty="0"/>
              <a:t> -&gt; </a:t>
            </a:r>
            <a:r>
              <a:rPr lang="ko-KR" altLang="en-US" dirty="0"/>
              <a:t>실제 이미지를 </a:t>
            </a:r>
            <a:r>
              <a:rPr lang="en-US" altLang="ko-KR" dirty="0"/>
              <a:t>GPU</a:t>
            </a:r>
            <a:r>
              <a:rPr lang="ko-KR" altLang="en-US" dirty="0"/>
              <a:t>로 복사한다</a:t>
            </a:r>
            <a:r>
              <a:rPr lang="en-US" altLang="ko-KR" dirty="0"/>
              <a:t>(</a:t>
            </a:r>
            <a:r>
              <a:rPr lang="ko-KR" altLang="en-US" dirty="0" err="1"/>
              <a:t>텐서는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 </a:t>
            </a:r>
            <a:r>
              <a:rPr lang="ko-KR" altLang="en-US" dirty="0"/>
              <a:t>구별되기 때문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ko-KR" altLang="en-US" dirty="0"/>
              <a:t>후에 </a:t>
            </a:r>
            <a:r>
              <a:rPr lang="en-US" altLang="ko-KR" dirty="0"/>
              <a:t>z </a:t>
            </a:r>
            <a:r>
              <a:rPr lang="ko-KR" altLang="en-US" dirty="0"/>
              <a:t>와 </a:t>
            </a:r>
            <a:r>
              <a:rPr lang="en-US" altLang="ko-KR" dirty="0" err="1"/>
              <a:t>fake_img</a:t>
            </a:r>
            <a:r>
              <a:rPr lang="en-US" altLang="ko-KR" dirty="0"/>
              <a:t> -&gt; </a:t>
            </a:r>
            <a:r>
              <a:rPr lang="ko-KR" altLang="en-US" dirty="0"/>
              <a:t>가짜 이미지를 난수와 생성 모델을 사용해 만든다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Fake_img_tensor</a:t>
            </a:r>
            <a:r>
              <a:rPr lang="en-US" altLang="ko-KR" dirty="0"/>
              <a:t> -&gt; </a:t>
            </a:r>
            <a:r>
              <a:rPr lang="ko-KR" altLang="en-US" dirty="0"/>
              <a:t>나중에 사용하기 위해서 가짜 이미지의 값만 별도로 저장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detach()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기존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Tensor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gradient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전파가 안되는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텐서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생성  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 단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storage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공유하기에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detach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로 생성한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Tensor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변경되면 원본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Tensor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도 똑같이 변합니다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 -&gt; </a:t>
            </a:r>
            <a:r>
              <a:rPr lang="ko-KR" altLang="en-US" dirty="0"/>
              <a:t>가짜 이미징 대한 생성 모델의 평가함수 계산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계산 그래프가 생성 모델과 식별 모델 양쪽에 의존하므로 양쪽 모두 </a:t>
            </a:r>
            <a:r>
              <a:rPr lang="ko-KR" altLang="en-US" dirty="0" err="1"/>
              <a:t>경사하강을</a:t>
            </a:r>
            <a:r>
              <a:rPr lang="ko-KR" altLang="en-US" dirty="0"/>
              <a:t> 끝낸 후에 미분 계산과 파라미터 갱신을 실시함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9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32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2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80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Pytorch_logo.png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ommons.wikimedia.org/wiki/File:PyTorch_logo_icon.svg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pl.wikipedia.org/wiki/TensorFlow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918646"/>
            <a:ext cx="5220072" cy="1080120"/>
          </a:xfrm>
        </p:spPr>
        <p:txBody>
          <a:bodyPr/>
          <a:lstStyle/>
          <a:p>
            <a:pPr lvl="0"/>
            <a:r>
              <a:rPr lang="en-US" altLang="ko-KR" sz="3200" dirty="0" err="1"/>
              <a:t>PyTorch</a:t>
            </a:r>
            <a:r>
              <a:rPr lang="en-US" altLang="ko-KR" sz="3200" dirty="0"/>
              <a:t> </a:t>
            </a:r>
            <a:r>
              <a:rPr lang="en-US" altLang="ko-KR" sz="3200" dirty="0" err="1"/>
              <a:t>Firststep</a:t>
            </a:r>
            <a:endParaRPr lang="en-US" altLang="ko-KR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31540" y="730572"/>
            <a:ext cx="82809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from statistics import mean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def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train_dcgan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(g, d,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loader):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for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_ in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tqdm.tqdm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(loader):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real_img.to("cuda:0")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torch.randn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1, 1).to("cuda:0")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g(z)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fake_img_tensor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fake_img.detach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out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= 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(out, ones[: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log_loss_g.append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loss_g.item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())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loss_g.backward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opt_g.step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552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31540" y="1419622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loss_d_real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ones[: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fake_img_tensor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fake_img_tensor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loss_d_fake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zeros[: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loss_d_real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+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loss_d_fake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log_loss_d.append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loss_d.item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loss_d.backward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opt_d.step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                            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return mean(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 mean(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285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611560" y="143994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 epoch in range(300):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train_dcgan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(g, d,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 epoch % 10 == 0: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torch.save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g.state_dict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"/content/g_{:03d}.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".format(epoch),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pickle_protocol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=4)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torch.save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d.state_dict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"/content/d_{:03d}.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".format(epoch),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pickle_protocol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=4)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generated_img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g(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fixed_z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save_image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generated_img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  "/content/{:03d}.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jpg".format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(epoch))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30727-9F7C-4F5C-A9A7-EBEE3104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47614"/>
            <a:ext cx="3056970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A71128-AB09-4588-A09A-396D2F41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7654"/>
            <a:ext cx="2299257" cy="2285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1EAA69-1E77-49AF-A54A-7099C0E81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32" y="1707654"/>
            <a:ext cx="2299278" cy="2285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0C7CB3-C09E-4723-B5FC-B6C12A5ED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350" y="1707654"/>
            <a:ext cx="2299257" cy="23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Pytorch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ea typeface="맑은 고딕" panose="020B0503020000020004" pitchFamily="50" charset="-127"/>
              </a:rPr>
              <a:t>VS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 err="1">
                <a:ea typeface="맑은 고딕" panose="020B0503020000020004" pitchFamily="50" charset="-127"/>
              </a:rPr>
              <a:t>Tensorflow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59D2-D3E4-41D2-A426-0D8460671AAB}"/>
              </a:ext>
            </a:extLst>
          </p:cNvPr>
          <p:cNvSpPr txBox="1"/>
          <p:nvPr/>
        </p:nvSpPr>
        <p:spPr>
          <a:xfrm>
            <a:off x="660866" y="1620706"/>
            <a:ext cx="712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train_labels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 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test_labels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datasets.mnist.load_data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(path='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mnist.npz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/ 255.0,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/ 255.0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train_images.reshape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((60000, 28, 28, 1))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test_images.reshape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((10000, 28, 28, 1))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C65FA-B828-4124-BBFD-036805A25528}"/>
              </a:ext>
            </a:extLst>
          </p:cNvPr>
          <p:cNvSpPr txBox="1"/>
          <p:nvPr/>
        </p:nvSpPr>
        <p:spPr>
          <a:xfrm>
            <a:off x="683568" y="2990056"/>
            <a:ext cx="7776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transforms.Compose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transforms.ToTensor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transforms.Normalize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((0.5,), (0.5,)),])</a:t>
            </a:r>
          </a:p>
          <a:p>
            <a:endParaRPr lang="en-US" altLang="ko-KR" sz="1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trainset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datasets.MNIST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('./data', download=True, train=True, transform=transform)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testset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datasets.MNIST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('./', download=True, train=False, transform=transform)</a:t>
            </a:r>
          </a:p>
          <a:p>
            <a:endParaRPr lang="en-US" altLang="ko-KR" sz="1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trainloader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torch.utils.data.DataLoader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(trainset,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=64, shuffle=True)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testloader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torch.utils.data.DataLoader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testset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=64, shuffle=True)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F80F09A-60DC-4531-903B-0BD1A275A930}"/>
              </a:ext>
            </a:extLst>
          </p:cNvPr>
          <p:cNvCxnSpPr/>
          <p:nvPr/>
        </p:nvCxnSpPr>
        <p:spPr>
          <a:xfrm>
            <a:off x="683568" y="2747582"/>
            <a:ext cx="74168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BF3845-57AD-47F8-BE3F-57D44D3DF926}"/>
              </a:ext>
            </a:extLst>
          </p:cNvPr>
          <p:cNvSpPr txBox="1"/>
          <p:nvPr/>
        </p:nvSpPr>
        <p:spPr>
          <a:xfrm>
            <a:off x="2627856" y="764290"/>
            <a:ext cx="388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DataLoader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44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Pytorch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ea typeface="맑은 고딕" panose="020B0503020000020004" pitchFamily="50" charset="-127"/>
              </a:rPr>
              <a:t>VS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 err="1">
                <a:ea typeface="맑은 고딕" panose="020B0503020000020004" pitchFamily="50" charset="-127"/>
              </a:rPr>
              <a:t>Tensorflow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59D2-D3E4-41D2-A426-0D8460671AAB}"/>
              </a:ext>
            </a:extLst>
          </p:cNvPr>
          <p:cNvSpPr txBox="1"/>
          <p:nvPr/>
        </p:nvSpPr>
        <p:spPr>
          <a:xfrm>
            <a:off x="311526" y="2161333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models.Sequential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model.add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(layers.Conv2D(4, (3, 3), activation='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input_shape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=(28, 28, 1)))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model.add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(layers.MaxPooling2D((2, 2), strides=2))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model.add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(layers.Conv2D(4, (3, 3), activation='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'))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model.add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(layers.MaxPooling2D((2, 2), strides=2))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model.add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layers.Flatten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model.add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layers.Dense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(10, activation='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C65FA-B828-4124-BBFD-036805A25528}"/>
              </a:ext>
            </a:extLst>
          </p:cNvPr>
          <p:cNvSpPr txBox="1"/>
          <p:nvPr/>
        </p:nvSpPr>
        <p:spPr>
          <a:xfrm>
            <a:off x="4415982" y="1203598"/>
            <a:ext cx="453793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class Net(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nn.Module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   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def __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__(self):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super(Net, self).__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__()</a:t>
            </a:r>
            <a:b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self.cnn_layers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nn.Sequential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nn.Conv2d(1, 4,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kernel_size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=3, stride=1, padding=1),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nn.BatchNorm2d(4),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nn.MaxPool2d(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kernel_size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=2, stride=2), 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nn.Conv2d(4, 4,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kernel_size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=3, stride=1, padding=1),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nn.BatchNorm2d(4),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nn.MaxPool2d(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kernel_size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=2, stride=2),)</a:t>
            </a:r>
            <a:b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self.linear_layers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nn.Sequential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nn.Linear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 * 7 * 7, 10))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def forward(self, x):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x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self.cnn_layers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x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x.view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x.size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(0), -1)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x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self.linear_layers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return x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F80F09A-60DC-4531-903B-0BD1A275A930}"/>
              </a:ext>
            </a:extLst>
          </p:cNvPr>
          <p:cNvCxnSpPr>
            <a:cxnSpLocks/>
          </p:cNvCxnSpPr>
          <p:nvPr/>
        </p:nvCxnSpPr>
        <p:spPr>
          <a:xfrm flipV="1">
            <a:off x="4283968" y="1203598"/>
            <a:ext cx="0" cy="348513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BF3845-57AD-47F8-BE3F-57D44D3DF926}"/>
              </a:ext>
            </a:extLst>
          </p:cNvPr>
          <p:cNvSpPr txBox="1"/>
          <p:nvPr/>
        </p:nvSpPr>
        <p:spPr>
          <a:xfrm>
            <a:off x="-1" y="764290"/>
            <a:ext cx="914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Model Definition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66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Pytorch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ea typeface="맑은 고딕" panose="020B0503020000020004" pitchFamily="50" charset="-127"/>
              </a:rPr>
              <a:t>VS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 err="1">
                <a:ea typeface="맑은 고딕" panose="020B0503020000020004" pitchFamily="50" charset="-127"/>
              </a:rPr>
              <a:t>Tensorflow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59D2-D3E4-41D2-A426-0D8460671AAB}"/>
              </a:ext>
            </a:extLst>
          </p:cNvPr>
          <p:cNvSpPr txBox="1"/>
          <p:nvPr/>
        </p:nvSpPr>
        <p:spPr>
          <a:xfrm>
            <a:off x="1475656" y="1944139"/>
            <a:ext cx="7476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model.compile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(optimizer='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adam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', loss='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categorical_crossentropy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’, metrics=['accuracy’])</a:t>
            </a:r>
          </a:p>
          <a:p>
            <a:endParaRPr lang="en-US" altLang="ko-KR" sz="1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C65FA-B828-4124-BBFD-036805A25528}"/>
              </a:ext>
            </a:extLst>
          </p:cNvPr>
          <p:cNvSpPr txBox="1"/>
          <p:nvPr/>
        </p:nvSpPr>
        <p:spPr>
          <a:xfrm>
            <a:off x="2339752" y="3291830"/>
            <a:ext cx="4680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optimizer = 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optim.Adam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model.parameters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 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=0.01)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criterion = 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nn.CrossEntropyLoss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torch.cuda.is_available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():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model = 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model.cuda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criterion = 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criterion.cuda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F3845-57AD-47F8-BE3F-57D44D3DF926}"/>
              </a:ext>
            </a:extLst>
          </p:cNvPr>
          <p:cNvSpPr txBox="1"/>
          <p:nvPr/>
        </p:nvSpPr>
        <p:spPr>
          <a:xfrm>
            <a:off x="-1" y="764290"/>
            <a:ext cx="914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Model Compile, Loss, Optimizer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3C6448-4270-4E31-9F3F-6BD803A1DABC}"/>
              </a:ext>
            </a:extLst>
          </p:cNvPr>
          <p:cNvCxnSpPr>
            <a:cxnSpLocks/>
          </p:cNvCxnSpPr>
          <p:nvPr/>
        </p:nvCxnSpPr>
        <p:spPr>
          <a:xfrm>
            <a:off x="1637667" y="2790302"/>
            <a:ext cx="586865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4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Pytorch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ea typeface="맑은 고딕" panose="020B0503020000020004" pitchFamily="50" charset="-127"/>
              </a:rPr>
              <a:t>VS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 err="1">
                <a:ea typeface="맑은 고딕" panose="020B0503020000020004" pitchFamily="50" charset="-127"/>
              </a:rPr>
              <a:t>Tensorflow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59D2-D3E4-41D2-A426-0D8460671AAB}"/>
              </a:ext>
            </a:extLst>
          </p:cNvPr>
          <p:cNvSpPr txBox="1"/>
          <p:nvPr/>
        </p:nvSpPr>
        <p:spPr>
          <a:xfrm>
            <a:off x="827584" y="256037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history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model.fit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train_labels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epochs=10, </a:t>
            </a:r>
          </a:p>
          <a:p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validation_data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test_images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test_labels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C65FA-B828-4124-BBFD-036805A25528}"/>
              </a:ext>
            </a:extLst>
          </p:cNvPr>
          <p:cNvSpPr txBox="1"/>
          <p:nvPr/>
        </p:nvSpPr>
        <p:spPr>
          <a:xfrm>
            <a:off x="4716017" y="1203598"/>
            <a:ext cx="4248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in range(10):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running_loss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0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for images, labels in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trainloader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b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if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torch.cuda.is_available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():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images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images.cuda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labels 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labels.cuda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b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optimizer.zero_grad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output = model(images)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loss = criterion(output, labels)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loss.backward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optimizer.step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running_loss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+=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loss.item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else:</a:t>
            </a:r>
          </a:p>
          <a:p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print("Epoch {} - Training loss: {}".format(i+1, 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running_loss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trainloader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F3845-57AD-47F8-BE3F-57D44D3DF926}"/>
              </a:ext>
            </a:extLst>
          </p:cNvPr>
          <p:cNvSpPr txBox="1"/>
          <p:nvPr/>
        </p:nvSpPr>
        <p:spPr>
          <a:xfrm>
            <a:off x="-1" y="764290"/>
            <a:ext cx="914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Train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3C6448-4270-4E31-9F3F-6BD803A1DABC}"/>
              </a:ext>
            </a:extLst>
          </p:cNvPr>
          <p:cNvCxnSpPr>
            <a:cxnSpLocks/>
          </p:cNvCxnSpPr>
          <p:nvPr/>
        </p:nvCxnSpPr>
        <p:spPr>
          <a:xfrm flipV="1">
            <a:off x="4565418" y="1347614"/>
            <a:ext cx="0" cy="32403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86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ea typeface="맑은 고딕" panose="020B0503020000020004" pitchFamily="50" charset="-127"/>
              </a:rPr>
              <a:t>Pytorch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ea typeface="맑은 고딕" panose="020B0503020000020004" pitchFamily="50" charset="-127"/>
              </a:rPr>
              <a:t>VS</a:t>
            </a:r>
            <a:r>
              <a:rPr lang="ko-KR" altLang="en-US" sz="2400" b="1" dirty="0">
                <a:ea typeface="맑은 고딕" panose="020B0503020000020004" pitchFamily="50" charset="-127"/>
              </a:rPr>
              <a:t> </a:t>
            </a:r>
            <a:r>
              <a:rPr lang="en-US" altLang="ko-KR" sz="2400" b="1" dirty="0" err="1">
                <a:ea typeface="맑은 고딕" panose="020B0503020000020004" pitchFamily="50" charset="-127"/>
              </a:rPr>
              <a:t>Tensorflow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F3845-57AD-47F8-BE3F-57D44D3DF926}"/>
              </a:ext>
            </a:extLst>
          </p:cNvPr>
          <p:cNvSpPr txBox="1"/>
          <p:nvPr/>
        </p:nvSpPr>
        <p:spPr>
          <a:xfrm>
            <a:off x="-1" y="764290"/>
            <a:ext cx="914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Result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CA790-7680-4543-95E6-5C72A103C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03648" y="1779662"/>
            <a:ext cx="2596496" cy="2163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E298C1-E4D9-4DAC-8823-3DED996BF4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24128" y="1917420"/>
            <a:ext cx="1080120" cy="1308659"/>
          </a:xfrm>
          <a:prstGeom prst="rect">
            <a:avLst/>
          </a:prstGeom>
        </p:spPr>
      </p:pic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291F7089-7482-47F9-8577-E6B96BE529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588" r="8263"/>
          <a:stretch/>
        </p:blipFill>
        <p:spPr>
          <a:xfrm>
            <a:off x="5436096" y="3483032"/>
            <a:ext cx="1620180" cy="4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3800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Image Processing and CNN</a:t>
            </a:r>
            <a:endParaRPr lang="ko-KR" altLang="en-US" dirty="0"/>
          </a:p>
        </p:txBody>
      </p:sp>
      <p:pic>
        <p:nvPicPr>
          <p:cNvPr id="6" name="그래픽 5" descr="모니터">
            <a:extLst>
              <a:ext uri="{FF2B5EF4-FFF2-40B4-BE49-F238E27FC236}">
                <a16:creationId xmlns:a16="http://schemas.microsoft.com/office/drawing/2014/main" id="{8ABDDA5A-7AB8-4A5B-B327-14EA0703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704" y="2139702"/>
            <a:ext cx="1008112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3FC9B5D8-B00B-4B6F-9C88-6A1B3689B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35646"/>
            <a:ext cx="1584176" cy="1584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659DE4-A9ED-42B7-B10F-D8D1180B8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10502"/>
            <a:ext cx="1509320" cy="150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44007-22AB-4663-93FF-E5B7BA3749D0}"/>
              </a:ext>
            </a:extLst>
          </p:cNvPr>
          <p:cNvSpPr txBox="1"/>
          <p:nvPr/>
        </p:nvSpPr>
        <p:spPr>
          <a:xfrm>
            <a:off x="5220072" y="333536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모델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(Generator)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8A72A-AA4A-4880-B4E7-8B3CBA6F474E}"/>
              </a:ext>
            </a:extLst>
          </p:cNvPr>
          <p:cNvSpPr txBox="1"/>
          <p:nvPr/>
        </p:nvSpPr>
        <p:spPr>
          <a:xfrm>
            <a:off x="2015716" y="333536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 모델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(Discriminator)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403D58A-1118-48A0-BBBD-811C4683BBD5}"/>
              </a:ext>
            </a:extLst>
          </p:cNvPr>
          <p:cNvSpPr/>
          <p:nvPr/>
        </p:nvSpPr>
        <p:spPr>
          <a:xfrm>
            <a:off x="3923928" y="2139702"/>
            <a:ext cx="861248" cy="864096"/>
          </a:xfrm>
          <a:prstGeom prst="ellipse">
            <a:avLst/>
          </a:prstGeom>
          <a:noFill/>
          <a:ln>
            <a:gradFill>
              <a:gsLst>
                <a:gs pos="0">
                  <a:srgbClr val="F9B4A1"/>
                </a:gs>
                <a:gs pos="28000">
                  <a:srgbClr val="F8B2A3"/>
                </a:gs>
                <a:gs pos="62000">
                  <a:srgbClr val="F5DDCB"/>
                </a:gs>
                <a:gs pos="100000">
                  <a:srgbClr val="F7D59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3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76ADE-B8FE-42B1-BA8F-56FE5F236302}"/>
              </a:ext>
            </a:extLst>
          </p:cNvPr>
          <p:cNvSpPr txBox="1"/>
          <p:nvPr/>
        </p:nvSpPr>
        <p:spPr>
          <a:xfrm>
            <a:off x="395536" y="1707654"/>
            <a:ext cx="8352928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잠재적 특이 벡터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난수로 생성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Generator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 data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fake data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(Discriminator)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real data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(Discriminator)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 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진짜 데이터로 간주하고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Entropy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Generator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갱신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 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진짜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데이터고 식별한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 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가짜 데이터로 간주하고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Entropy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Discriminator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갱신</a:t>
            </a:r>
          </a:p>
        </p:txBody>
      </p:sp>
    </p:spTree>
    <p:extLst>
      <p:ext uri="{BB962C8B-B14F-4D97-AF65-F5344CB8AC3E}">
        <p14:creationId xmlns:p14="http://schemas.microsoft.com/office/powerpoint/2010/main" val="151597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A63B3DF-5F22-4746-9032-99740B96DF4F}"/>
              </a:ext>
            </a:extLst>
          </p:cNvPr>
          <p:cNvSpPr/>
          <p:nvPr/>
        </p:nvSpPr>
        <p:spPr>
          <a:xfrm>
            <a:off x="3491880" y="1351218"/>
            <a:ext cx="21602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F0263-3E9B-4DD1-A3D7-52D93EF2AF71}"/>
              </a:ext>
            </a:extLst>
          </p:cNvPr>
          <p:cNvSpPr txBox="1"/>
          <p:nvPr/>
        </p:nvSpPr>
        <p:spPr>
          <a:xfrm>
            <a:off x="2627856" y="1012664"/>
            <a:ext cx="388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Oxford 102 Dataset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B990E3-52C6-4F89-82BF-2B3281402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63" y="1561554"/>
            <a:ext cx="3243274" cy="288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DEFC81-9ED3-4640-B64A-5C81119C3D55}"/>
              </a:ext>
            </a:extLst>
          </p:cNvPr>
          <p:cNvSpPr txBox="1"/>
          <p:nvPr/>
        </p:nvSpPr>
        <p:spPr>
          <a:xfrm>
            <a:off x="2123728" y="450667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종류의 꽃 카테고리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</a:t>
            </a:r>
          </a:p>
        </p:txBody>
      </p:sp>
    </p:spTree>
    <p:extLst>
      <p:ext uri="{BB962C8B-B14F-4D97-AF65-F5344CB8AC3E}">
        <p14:creationId xmlns:p14="http://schemas.microsoft.com/office/powerpoint/2010/main" val="133414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13792" y="1995686"/>
            <a:ext cx="8316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ImageFolder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("/content/oxford-102/", transform=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transforms.Compose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transforms.Resize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(80),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transforms.CenterCrop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(64),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transforms.ToTensor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64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 shuffle=True)</a:t>
            </a:r>
          </a:p>
        </p:txBody>
      </p:sp>
    </p:spTree>
    <p:extLst>
      <p:ext uri="{BB962C8B-B14F-4D97-AF65-F5344CB8AC3E}">
        <p14:creationId xmlns:p14="http://schemas.microsoft.com/office/powerpoint/2010/main" val="64192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179512" y="919430"/>
            <a:ext cx="5040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100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32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class GNet(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nn.Module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__(self):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super().__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nn.Sequential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 4, 1, 0,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 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 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3,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nn.Tanh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def forward(self, x):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out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return out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36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395536" y="896839"/>
            <a:ext cx="5040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32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class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nn.Module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__(self):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super().__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nn.Sequential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nn.Conv2d(3,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1, 4, 1, 0,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forward(self, x):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out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return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out.squeeze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3201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31540" y="1635646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 = GNet().to("cuda:0")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optim.Adam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d.parameters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=0.0002, betas=(0.5, 0.999))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optim.Adam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g.parameters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=0.0002, betas=(0.5, 0.999))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ones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torch.ones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zeros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torch.zeros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).to("cuda:0")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nn.BCEWithLogitsLoss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fixed_z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torch.randn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1, 1).to("cuda:0")</a:t>
            </a:r>
          </a:p>
        </p:txBody>
      </p:sp>
    </p:spTree>
    <p:extLst>
      <p:ext uri="{BB962C8B-B14F-4D97-AF65-F5344CB8AC3E}">
        <p14:creationId xmlns:p14="http://schemas.microsoft.com/office/powerpoint/2010/main" val="8951989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8626</TotalTime>
  <Words>3481</Words>
  <Application>Microsoft Office PowerPoint</Application>
  <PresentationFormat>화면 슬라이드 쇼(16:9)</PresentationFormat>
  <Paragraphs>282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-apple-system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정지연</cp:lastModifiedBy>
  <cp:revision>284</cp:revision>
  <dcterms:created xsi:type="dcterms:W3CDTF">2016-12-05T23:26:54Z</dcterms:created>
  <dcterms:modified xsi:type="dcterms:W3CDTF">2020-11-27T05:10:17Z</dcterms:modified>
</cp:coreProperties>
</file>